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3" r:id="rId2"/>
    <p:sldId id="263" r:id="rId3"/>
    <p:sldId id="259" r:id="rId4"/>
    <p:sldId id="308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309" r:id="rId30"/>
    <p:sldId id="291" r:id="rId31"/>
    <p:sldId id="300" r:id="rId32"/>
    <p:sldId id="301" r:id="rId33"/>
    <p:sldId id="260" r:id="rId34"/>
    <p:sldId id="302" r:id="rId35"/>
    <p:sldId id="303" r:id="rId36"/>
    <p:sldId id="307" r:id="rId37"/>
    <p:sldId id="305" r:id="rId38"/>
    <p:sldId id="304" r:id="rId39"/>
    <p:sldId id="306" r:id="rId40"/>
    <p:sldId id="310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488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FF38-BC3C-4E3F-A191-6CE501D609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 should go before this</a:t>
            </a:r>
          </a:p>
          <a:p>
            <a:endParaRPr lang="en-US" dirty="0"/>
          </a:p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A60CD-D801-4072-B583-D972C94498DE}"/>
              </a:ext>
            </a:extLst>
          </p:cNvPr>
          <p:cNvSpPr txBox="1"/>
          <p:nvPr/>
        </p:nvSpPr>
        <p:spPr>
          <a:xfrm>
            <a:off x="1167946" y="6189868"/>
            <a:ext cx="5001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ED4B-196C-4D86-9152-05C8F2D2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600200"/>
          </a:xfrm>
        </p:spPr>
        <p:txBody>
          <a:bodyPr/>
          <a:lstStyle/>
          <a:p>
            <a:r>
              <a:rPr lang="en-US" dirty="0"/>
              <a:t>GB vs. South Korea, Olympics 2012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307A1-3F93-4A0C-92A3-56E76B530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dirty="0">
              <a:latin typeface="Abadi Extra Light" panose="020B0204020104020204" pitchFamily="34" charset="0"/>
            </a:endParaRPr>
          </a:p>
          <a:p>
            <a:r>
              <a:rPr lang="en-US" sz="1800" b="1" dirty="0">
                <a:solidFill>
                  <a:schemeClr val="accent1"/>
                </a:solidFill>
                <a:latin typeface="Abadi Extra Light" panose="020B0204020104020204" pitchFamily="34" charset="0"/>
              </a:rPr>
              <a:t>GB vs South Korea </a:t>
            </a:r>
            <a:r>
              <a:rPr lang="en-US" sz="1800" dirty="0">
                <a:latin typeface="Abadi Extra Light" panose="020B0204020104020204" pitchFamily="34" charset="0"/>
              </a:rPr>
              <a:t>is one of the major event which show attracted a big audience in 2012</a:t>
            </a:r>
          </a:p>
          <a:p>
            <a:endParaRPr lang="en-US" dirty="0"/>
          </a:p>
          <a:p>
            <a:r>
              <a:rPr lang="en-US" sz="1800" b="1" dirty="0">
                <a:latin typeface="Abadi Extra Light" panose="020B0204020104020204" pitchFamily="34" charset="0"/>
              </a:rPr>
              <a:t>Thus,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sz="1800" dirty="0">
                <a:latin typeface="Abadi Extra Light" panose="020B0204020104020204" pitchFamily="34" charset="0"/>
              </a:rPr>
              <a:t>A perfect case study of TV Pickup        phenomena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C2B3-28D7-460B-9C75-B57A047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9" y="4625255"/>
            <a:ext cx="1304657" cy="2032720"/>
          </a:xfrm>
          <a:prstGeom prst="rect">
            <a:avLst/>
          </a:prstGeom>
        </p:spPr>
      </p:pic>
      <p:pic>
        <p:nvPicPr>
          <p:cNvPr id="6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DAE4F67-E546-4B84-8C22-87F7BEE1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59" y="1948798"/>
            <a:ext cx="6756558" cy="29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Great Britain Vs. South Korea (again)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200"/>
          </a:p>
          <a:p>
            <a:pPr lvl="1"/>
            <a:r>
              <a:rPr lang="en-US" sz="2200"/>
              <a:t>About 12.36 million Brits. watched.</a:t>
            </a:r>
          </a:p>
          <a:p>
            <a:pPr lvl="1"/>
            <a:r>
              <a:rPr lang="en-US" sz="2200"/>
              <a:t>Occurred as part of the 2012 </a:t>
            </a:r>
            <a:r>
              <a:rPr lang="en-US" sz="2200" b="1" i="1"/>
              <a:t>London</a:t>
            </a:r>
            <a:r>
              <a:rPr lang="en-US" sz="2200"/>
              <a:t> Olympics.</a:t>
            </a:r>
          </a:p>
          <a:p>
            <a:pPr lvl="1"/>
            <a:r>
              <a:rPr lang="en-US" sz="2200"/>
              <a:t>Peak power usage for </a:t>
            </a:r>
            <a:r>
              <a:rPr lang="en-US" sz="2200" b="1" i="1"/>
              <a:t>that entire day </a:t>
            </a:r>
            <a:r>
              <a:rPr lang="en-US" sz="2200"/>
              <a:t>coincided exactly with half-time.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To actually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120714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Hmmmmm</a:t>
            </a:r>
            <a:r>
              <a:rPr lang="en-US" sz="4400" dirty="0"/>
              <a:t>.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It’s the min… 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354190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power usage during the same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458823" y="5739184"/>
            <a:ext cx="355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… need to look at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9580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23362" y="4803338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&amp;%@%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this….</a:t>
            </a:r>
          </a:p>
        </p:txBody>
      </p:sp>
    </p:spTree>
    <p:extLst>
      <p:ext uri="{BB962C8B-B14F-4D97-AF65-F5344CB8AC3E}">
        <p14:creationId xmlns:p14="http://schemas.microsoft.com/office/powerpoint/2010/main" val="113166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3" y="204304"/>
            <a:ext cx="6659880" cy="499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1967948"/>
            <a:ext cx="4981171" cy="469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3169-D0DD-4BCC-BE21-AD9BBD91E4C7}"/>
              </a:ext>
            </a:extLst>
          </p:cNvPr>
          <p:cNvSpPr txBox="1"/>
          <p:nvPr/>
        </p:nvSpPr>
        <p:spPr>
          <a:xfrm>
            <a:off x="417443" y="477078"/>
            <a:ext cx="44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2800" dirty="0">
                <a:solidFill>
                  <a:schemeClr val="bg1">
                    <a:lumMod val="50000"/>
                  </a:schemeClr>
                </a:solidFill>
              </a:rPr>
              <a:t>(╭ರ_•́)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hmm...</a:t>
            </a:r>
          </a:p>
          <a:p>
            <a:r>
              <a:rPr lang="en-US" sz="2800" dirty="0"/>
              <a:t> …. more latent conditioning than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AFE8-D57C-407E-9DDA-7D6237255E25}"/>
              </a:ext>
            </a:extLst>
          </p:cNvPr>
          <p:cNvSpPr txBox="1"/>
          <p:nvPr/>
        </p:nvSpPr>
        <p:spPr>
          <a:xfrm>
            <a:off x="5728252" y="5269180"/>
            <a:ext cx="569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ar-AE" sz="4000" dirty="0">
                <a:solidFill>
                  <a:schemeClr val="bg1">
                    <a:lumMod val="75000"/>
                  </a:schemeClr>
                </a:solidFill>
              </a:rPr>
              <a:t>ل͜</a:t>
            </a:r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this is going to be fun to screw around with…</a:t>
            </a:r>
          </a:p>
        </p:txBody>
      </p:sp>
    </p:spTree>
    <p:extLst>
      <p:ext uri="{BB962C8B-B14F-4D97-AF65-F5344CB8AC3E}">
        <p14:creationId xmlns:p14="http://schemas.microsoft.com/office/powerpoint/2010/main" val="9053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4" y="1842568"/>
            <a:ext cx="6351286" cy="44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0" y="1822691"/>
            <a:ext cx="5356359" cy="444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9088441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BEA5-40B6-4DAE-B9E2-345834BEDABD}"/>
              </a:ext>
            </a:extLst>
          </p:cNvPr>
          <p:cNvSpPr txBox="1"/>
          <p:nvPr/>
        </p:nvSpPr>
        <p:spPr>
          <a:xfrm>
            <a:off x="2832535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Signal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E22E-FE68-40CC-89E0-CB1637B54C17}"/>
              </a:ext>
            </a:extLst>
          </p:cNvPr>
          <p:cNvSpPr/>
          <p:nvPr/>
        </p:nvSpPr>
        <p:spPr>
          <a:xfrm>
            <a:off x="830008" y="397933"/>
            <a:ext cx="35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before I get distracted..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3D75-3EB0-458D-89D8-0060054CA45C}"/>
              </a:ext>
            </a:extLst>
          </p:cNvPr>
          <p:cNvSpPr txBox="1"/>
          <p:nvPr/>
        </p:nvSpPr>
        <p:spPr>
          <a:xfrm>
            <a:off x="531743" y="1154562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Christmas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51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527DC-5827-4FAA-AB0F-127A431E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7646F-A3D2-474B-9526-B4E8A804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Flame-Bold"/>
              </a:rPr>
              <a:t>5 April 2001 EastEnders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B821-4585-4229-BBBE-927EA61F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FFFF"/>
                </a:solidFill>
                <a:latin typeface="Flame-Bold"/>
              </a:rPr>
              <a:t>Power demand: 2290MW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Flame-Regular"/>
              </a:rPr>
              <a:t>Lisa admits shooting Phil</a:t>
            </a:r>
          </a:p>
        </p:txBody>
      </p:sp>
    </p:spTree>
    <p:extLst>
      <p:ext uri="{BB962C8B-B14F-4D97-AF65-F5344CB8AC3E}">
        <p14:creationId xmlns:p14="http://schemas.microsoft.com/office/powerpoint/2010/main" val="144780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59B74-2A08-4A5D-9E08-1F19A0B0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166937"/>
            <a:ext cx="8334375" cy="2524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63535-04C1-4478-B6B8-7CFEC1D626F1}"/>
              </a:ext>
            </a:extLst>
          </p:cNvPr>
          <p:cNvSpPr txBox="1"/>
          <p:nvPr/>
        </p:nvSpPr>
        <p:spPr>
          <a:xfrm>
            <a:off x="1928812" y="554078"/>
            <a:ext cx="715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lame-Bold"/>
              </a:rPr>
              <a:t>Sample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314260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1534</Words>
  <Application>Microsoft Office PowerPoint</Application>
  <PresentationFormat>Widescreen</PresentationFormat>
  <Paragraphs>201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Abadi Extra Light</vt:lpstr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5 April 2001 EastEnders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GB vs. South Korea, Olympics 2012</vt:lpstr>
      <vt:lpstr>Are Graphs and Anecdotes About Tea Enough?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5</cp:revision>
  <dcterms:created xsi:type="dcterms:W3CDTF">2019-08-03T14:02:44Z</dcterms:created>
  <dcterms:modified xsi:type="dcterms:W3CDTF">2019-08-03T17:33:18Z</dcterms:modified>
</cp:coreProperties>
</file>